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7" r:id="rId3"/>
    <p:sldId id="269" r:id="rId4"/>
    <p:sldId id="260" r:id="rId5"/>
    <p:sldId id="259" r:id="rId6"/>
    <p:sldId id="262" r:id="rId7"/>
    <p:sldId id="282" r:id="rId8"/>
    <p:sldId id="283" r:id="rId9"/>
    <p:sldId id="284" r:id="rId10"/>
    <p:sldId id="285" r:id="rId11"/>
    <p:sldId id="286" r:id="rId12"/>
  </p:sldIdLst>
  <p:sldSz cx="9144000" cy="5143500" type="screen16x9"/>
  <p:notesSz cx="6858000" cy="9144000"/>
  <p:embeddedFontLst>
    <p:embeddedFont>
      <p:font typeface="Nunito" panose="020B0604020202020204" charset="-52"/>
      <p:regular r:id="rId14"/>
      <p:bold r:id="rId15"/>
      <p:italic r:id="rId16"/>
      <p:boldItalic r:id="rId17"/>
    </p:embeddedFont>
    <p:embeddedFont>
      <p:font typeface="Questrial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3D6972-87C6-4EB1-B26B-F1D210C22106}">
  <a:tblStyle styleId="{BA3D6972-87C6-4EB1-B26B-F1D210C221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a4df9e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1a4df9e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798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035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a4df9e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1a4df9e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a4df9e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1a4df9e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68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a4df9e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1a4df9e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887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a4df9e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1a4df9e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41825" y="1202500"/>
            <a:ext cx="7194000" cy="3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ivvic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38700" y="3202625"/>
            <a:ext cx="7866900" cy="10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5571350" y="430343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5571350" y="880826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5571350" y="1505518"/>
            <a:ext cx="3086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>
            <a:off x="5571350" y="1969884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/>
          </p:nvPr>
        </p:nvSpPr>
        <p:spPr>
          <a:xfrm>
            <a:off x="5571350" y="2580693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5571350" y="3058941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/>
          </p:nvPr>
        </p:nvSpPr>
        <p:spPr>
          <a:xfrm>
            <a:off x="5571350" y="3655868"/>
            <a:ext cx="306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7"/>
          </p:nvPr>
        </p:nvSpPr>
        <p:spPr>
          <a:xfrm>
            <a:off x="5571350" y="4147999"/>
            <a:ext cx="2562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8"/>
          </p:nvPr>
        </p:nvSpPr>
        <p:spPr>
          <a:xfrm>
            <a:off x="720000" y="365913"/>
            <a:ext cx="1981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4099525" y="37395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4099525" y="255780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4099525" y="146587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4099525" y="364972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4617850" y="1661475"/>
            <a:ext cx="37758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617850" y="2916800"/>
            <a:ext cx="3775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6651929" y="596775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6651929" y="1023959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2"/>
          </p:nvPr>
        </p:nvSpPr>
        <p:spPr>
          <a:xfrm>
            <a:off x="3876449" y="2061850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3"/>
          </p:nvPr>
        </p:nvSpPr>
        <p:spPr>
          <a:xfrm>
            <a:off x="3876450" y="2489034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4"/>
          </p:nvPr>
        </p:nvSpPr>
        <p:spPr>
          <a:xfrm>
            <a:off x="3876453" y="596775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5"/>
          </p:nvPr>
        </p:nvSpPr>
        <p:spPr>
          <a:xfrm>
            <a:off x="3876455" y="1023959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 idx="6"/>
          </p:nvPr>
        </p:nvSpPr>
        <p:spPr>
          <a:xfrm>
            <a:off x="3876449" y="3526925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7"/>
          </p:nvPr>
        </p:nvSpPr>
        <p:spPr>
          <a:xfrm>
            <a:off x="3876450" y="3947167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8"/>
          </p:nvPr>
        </p:nvSpPr>
        <p:spPr>
          <a:xfrm>
            <a:off x="6651925" y="2061850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9"/>
          </p:nvPr>
        </p:nvSpPr>
        <p:spPr>
          <a:xfrm>
            <a:off x="6651925" y="2489034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3"/>
          </p:nvPr>
        </p:nvSpPr>
        <p:spPr>
          <a:xfrm>
            <a:off x="6651925" y="3526925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4"/>
          </p:nvPr>
        </p:nvSpPr>
        <p:spPr>
          <a:xfrm>
            <a:off x="6651925" y="3947167"/>
            <a:ext cx="181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15"/>
          </p:nvPr>
        </p:nvSpPr>
        <p:spPr>
          <a:xfrm>
            <a:off x="796200" y="2024325"/>
            <a:ext cx="2117100" cy="9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8" r:id="rId5"/>
    <p:sldLayoutId id="2147483659" r:id="rId6"/>
    <p:sldLayoutId id="2147483660" r:id="rId7"/>
    <p:sldLayoutId id="2147483666" r:id="rId8"/>
    <p:sldLayoutId id="2147483669" r:id="rId9"/>
    <p:sldLayoutId id="2147483670" r:id="rId10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ctrTitle"/>
          </p:nvPr>
        </p:nvSpPr>
        <p:spPr>
          <a:xfrm>
            <a:off x="1638578" y="1348580"/>
            <a:ext cx="5866844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sz="2000" b="0" dirty="0"/>
              <a:t>Итоговый проект на тему</a:t>
            </a:r>
            <a:br>
              <a:rPr lang="ru-RU" sz="2000" b="0" dirty="0"/>
            </a:br>
            <a:br>
              <a:rPr lang="ru-RU" sz="2000" b="0" dirty="0"/>
            </a:br>
            <a:r>
              <a:rPr lang="ru-RU" sz="2000" b="0" dirty="0"/>
              <a:t>«Разработка </a:t>
            </a:r>
            <a:r>
              <a:rPr lang="en-US" sz="2000" b="0" dirty="0"/>
              <a:t>web-</a:t>
            </a:r>
            <a:r>
              <a:rPr lang="ru-RU" sz="2000" b="0" dirty="0"/>
              <a:t>приложения на языке </a:t>
            </a:r>
            <a:r>
              <a:rPr lang="en-US" sz="2000" b="0" dirty="0"/>
              <a:t>Java</a:t>
            </a:r>
            <a:r>
              <a:rPr lang="ru-RU" sz="2000" b="0" dirty="0"/>
              <a:t> – создание маркетплейса </a:t>
            </a:r>
            <a:r>
              <a:rPr lang="en-US" sz="2000" b="0" dirty="0"/>
              <a:t>Home</a:t>
            </a:r>
            <a:r>
              <a:rPr lang="ru-RU" sz="2000" b="0" dirty="0"/>
              <a:t> </a:t>
            </a:r>
            <a:r>
              <a:rPr lang="en-US" sz="2000" b="0" dirty="0"/>
              <a:t>Decor</a:t>
            </a:r>
            <a:r>
              <a:rPr lang="ru-RU" sz="2000" b="0" dirty="0"/>
              <a:t>»</a:t>
            </a:r>
            <a:br>
              <a:rPr lang="en-US" sz="2000" b="0" dirty="0"/>
            </a:br>
            <a:br>
              <a:rPr lang="en-US" sz="2000" b="0" dirty="0"/>
            </a:br>
            <a:br>
              <a:rPr lang="en-US" sz="2000" b="0" dirty="0"/>
            </a:br>
            <a:r>
              <a:rPr lang="ru-RU" sz="1100" b="0" dirty="0"/>
              <a:t>Программа профессиональной переподготовки: </a:t>
            </a:r>
            <a:r>
              <a:rPr lang="ru-RU" sz="1100" b="0" dirty="0" err="1"/>
              <a:t>Fullstack</a:t>
            </a:r>
            <a:r>
              <a:rPr lang="ru-RU" sz="1100" b="0" dirty="0"/>
              <a:t>-разработка на языке </a:t>
            </a:r>
            <a:r>
              <a:rPr lang="ru-RU" sz="1100" b="0" dirty="0" err="1"/>
              <a:t>Java</a:t>
            </a:r>
            <a:br>
              <a:rPr lang="ru-RU" sz="2000" b="0" dirty="0"/>
            </a:br>
            <a:endParaRPr sz="2000" b="0" dirty="0">
              <a:solidFill>
                <a:schemeClr val="accent1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1"/>
          </p:nvPr>
        </p:nvSpPr>
        <p:spPr>
          <a:xfrm>
            <a:off x="4261309" y="4133122"/>
            <a:ext cx="45534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Алексеева Юлия Алексеевна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Группа: </a:t>
            </a:r>
            <a:r>
              <a:rPr lang="en-US" sz="1400" dirty="0"/>
              <a:t>FSJ-2-22</a:t>
            </a:r>
            <a:endParaRPr sz="1400" dirty="0"/>
          </a:p>
        </p:txBody>
      </p:sp>
      <p:cxnSp>
        <p:nvCxnSpPr>
          <p:cNvPr id="145" name="Google Shape;145;p28"/>
          <p:cNvCxnSpPr/>
          <p:nvPr/>
        </p:nvCxnSpPr>
        <p:spPr>
          <a:xfrm>
            <a:off x="3023907" y="3507918"/>
            <a:ext cx="311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6A46BA-4B74-412E-8004-DC698C519703}"/>
              </a:ext>
            </a:extLst>
          </p:cNvPr>
          <p:cNvSpPr/>
          <p:nvPr/>
        </p:nvSpPr>
        <p:spPr>
          <a:xfrm>
            <a:off x="1836907" y="502611"/>
            <a:ext cx="5487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3F4252"/>
              </a:buClr>
              <a:buSzPts val="1400"/>
            </a:pPr>
            <a:r>
              <a:rPr lang="ru-RU" sz="1200" dirty="0">
                <a:solidFill>
                  <a:srgbClr val="3F4252"/>
                </a:solidFill>
                <a:latin typeface="Nunito"/>
                <a:sym typeface="Nunito"/>
              </a:rPr>
              <a:t>ФГБОУ ВО «Российский экономический университет им. Г.В. Плеханова»</a:t>
            </a:r>
            <a:endParaRPr lang="es-ES" sz="1200" dirty="0">
              <a:solidFill>
                <a:srgbClr val="3F4252"/>
              </a:solidFill>
              <a:latin typeface="Nunito"/>
              <a:sym typeface="Nuni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Видео">
            <a:hlinkClick r:id="" action="ppaction://media"/>
            <a:extLst>
              <a:ext uri="{FF2B5EF4-FFF2-40B4-BE49-F238E27FC236}">
                <a16:creationId xmlns:a16="http://schemas.microsoft.com/office/drawing/2014/main" id="{F1487CBC-4723-49AA-B998-29DD80CD42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53" y="68348"/>
            <a:ext cx="9022493" cy="507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50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6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753000" y="1623856"/>
            <a:ext cx="7866900" cy="10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Спасибо за внимание!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3" name="Google Shape;233;p36"/>
          <p:cNvCxnSpPr/>
          <p:nvPr/>
        </p:nvCxnSpPr>
        <p:spPr>
          <a:xfrm>
            <a:off x="1194957" y="2698456"/>
            <a:ext cx="7083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687444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428634" y="3802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dirty="0"/>
              <a:t>Предметная область</a:t>
            </a:r>
            <a:endParaRPr sz="3200" b="0" dirty="0"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428634" y="1432868"/>
            <a:ext cx="4255168" cy="3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solidFill>
                  <a:schemeClr val="dk1"/>
                </a:solidFill>
              </a:rPr>
              <a:t>Данный проект представляет собой </a:t>
            </a:r>
            <a:r>
              <a:rPr lang="en-US" b="1" dirty="0">
                <a:solidFill>
                  <a:schemeClr val="dk1"/>
                </a:solidFill>
              </a:rPr>
              <a:t>web-</a:t>
            </a:r>
            <a:r>
              <a:rPr lang="ru-RU" b="1" dirty="0">
                <a:solidFill>
                  <a:schemeClr val="dk1"/>
                </a:solidFill>
              </a:rPr>
              <a:t>приложение</a:t>
            </a:r>
            <a:r>
              <a:rPr lang="ru-RU" dirty="0">
                <a:solidFill>
                  <a:schemeClr val="dk1"/>
                </a:solidFill>
              </a:rPr>
              <a:t>, позиционирующее себя как Интернет-магазин. </a:t>
            </a:r>
          </a:p>
          <a:p>
            <a:pPr marL="0" lvl="0" indent="0">
              <a:buNone/>
            </a:pPr>
            <a:endParaRPr lang="ru-RU" dirty="0">
              <a:solidFill>
                <a:schemeClr val="dk1"/>
              </a:solidFill>
            </a:endParaRPr>
          </a:p>
          <a:p>
            <a:pPr marL="0" lvl="0" indent="0">
              <a:buNone/>
            </a:pPr>
            <a:r>
              <a:rPr lang="ru-RU" dirty="0">
                <a:solidFill>
                  <a:schemeClr val="dk1"/>
                </a:solidFill>
              </a:rPr>
              <a:t>Это о</a:t>
            </a:r>
            <a:r>
              <a:rPr lang="ru-RU" dirty="0"/>
              <a:t>нлайн-маркет для электронной торговли, площадка для реализации товаров, где продавец (администратор) обладает функционалом добавления продукции, их редактирования, удаления, просмотра заказов и иными управленческими способностями.</a:t>
            </a:r>
          </a:p>
          <a:p>
            <a:pPr marL="0" lvl="0" indent="0">
              <a:buNone/>
            </a:pPr>
            <a:r>
              <a:rPr lang="ru-RU" dirty="0"/>
              <a:t>Со стороны обычного пользователя – это просмотр информации о профиле, о товарах, возможность оформления заказа,.</a:t>
            </a:r>
          </a:p>
          <a:p>
            <a:pPr marL="0" lvl="0" indent="0">
              <a:buNone/>
            </a:pPr>
            <a:endParaRPr lang="ru-RU" dirty="0"/>
          </a:p>
          <a:p>
            <a:pPr marL="0" lvl="0" indent="0">
              <a:buNone/>
            </a:pPr>
            <a:r>
              <a:rPr lang="ru-RU" b="1" dirty="0"/>
              <a:t>Предметная область </a:t>
            </a:r>
            <a:r>
              <a:rPr lang="ru-RU" dirty="0"/>
              <a:t>данного магазина – это товары ручной работы для повседневной жизни. Полезные вещи на кухне и в целом в доме, цвета и структуры которых навеяны природой.</a:t>
            </a:r>
          </a:p>
        </p:txBody>
      </p:sp>
      <p:cxnSp>
        <p:nvCxnSpPr>
          <p:cNvPr id="153" name="Google Shape;153;p29"/>
          <p:cNvCxnSpPr>
            <a:cxnSpLocks/>
          </p:cNvCxnSpPr>
          <p:nvPr/>
        </p:nvCxnSpPr>
        <p:spPr>
          <a:xfrm>
            <a:off x="532273" y="1050237"/>
            <a:ext cx="506759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0B0DD1-4B89-4961-8418-25A82C09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65" y="1045726"/>
            <a:ext cx="2286001" cy="228600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D345DD-54E4-4D16-ABEF-19F719AD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296" y="2416032"/>
            <a:ext cx="2407436" cy="2407436"/>
          </a:xfrm>
          <a:prstGeom prst="rect">
            <a:avLst/>
          </a:prstGeom>
          <a:effectLst>
            <a:softEdge rad="342900"/>
          </a:effec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>
            <a:spLocks noGrp="1"/>
          </p:cNvSpPr>
          <p:nvPr>
            <p:ph type="subTitle" idx="5"/>
          </p:nvPr>
        </p:nvSpPr>
        <p:spPr>
          <a:xfrm>
            <a:off x="3283314" y="1063168"/>
            <a:ext cx="259555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200" dirty="0"/>
              <a:t>добавление, удаление, редактирование, просмотр, работа с фотографиями</a:t>
            </a:r>
            <a:endParaRPr sz="1200" dirty="0"/>
          </a:p>
        </p:txBody>
      </p:sp>
      <p:sp>
        <p:nvSpPr>
          <p:cNvPr id="389" name="Google Shape;389;p41"/>
          <p:cNvSpPr txBox="1">
            <a:spLocks noGrp="1"/>
          </p:cNvSpPr>
          <p:nvPr>
            <p:ph type="title" idx="15"/>
          </p:nvPr>
        </p:nvSpPr>
        <p:spPr>
          <a:xfrm>
            <a:off x="411242" y="763719"/>
            <a:ext cx="2121171" cy="1568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В чем заключен функционал приложения?</a:t>
            </a:r>
            <a:endParaRPr sz="2400" dirty="0"/>
          </a:p>
        </p:txBody>
      </p:sp>
      <p:sp>
        <p:nvSpPr>
          <p:cNvPr id="392" name="Google Shape;392;p41"/>
          <p:cNvSpPr txBox="1">
            <a:spLocks noGrp="1"/>
          </p:cNvSpPr>
          <p:nvPr>
            <p:ph type="title" idx="2"/>
          </p:nvPr>
        </p:nvSpPr>
        <p:spPr>
          <a:xfrm>
            <a:off x="3299492" y="749901"/>
            <a:ext cx="1812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Товары</a:t>
            </a:r>
            <a:endParaRPr sz="1600" dirty="0"/>
          </a:p>
        </p:txBody>
      </p:sp>
      <p:sp>
        <p:nvSpPr>
          <p:cNvPr id="394" name="Google Shape;394;p41"/>
          <p:cNvSpPr txBox="1">
            <a:spLocks noGrp="1"/>
          </p:cNvSpPr>
          <p:nvPr>
            <p:ph type="title" idx="4"/>
          </p:nvPr>
        </p:nvSpPr>
        <p:spPr>
          <a:xfrm>
            <a:off x="3283092" y="277149"/>
            <a:ext cx="2483635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/>
              <a:t>Функции администратора</a:t>
            </a:r>
            <a:endParaRPr sz="1200" b="1" dirty="0"/>
          </a:p>
        </p:txBody>
      </p:sp>
      <p:cxnSp>
        <p:nvCxnSpPr>
          <p:cNvPr id="401" name="Google Shape;401;p41"/>
          <p:cNvCxnSpPr/>
          <p:nvPr/>
        </p:nvCxnSpPr>
        <p:spPr>
          <a:xfrm>
            <a:off x="707752" y="2571750"/>
            <a:ext cx="126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C9FD2D2-A869-4220-A671-F80FD3ADA5D2}"/>
              </a:ext>
            </a:extLst>
          </p:cNvPr>
          <p:cNvSpPr/>
          <p:nvPr/>
        </p:nvSpPr>
        <p:spPr>
          <a:xfrm>
            <a:off x="303485" y="3019841"/>
            <a:ext cx="3344733" cy="10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90000"/>
              </a:lnSpc>
              <a:buClr>
                <a:srgbClr val="FFFFFF"/>
              </a:buClr>
              <a:buSzPts val="1800"/>
            </a:pPr>
            <a:endParaRPr lang="ru-RU" dirty="0">
              <a:solidFill>
                <a:srgbClr val="3F4252"/>
              </a:solidFill>
              <a:latin typeface="Nunito"/>
              <a:sym typeface="Nunito"/>
            </a:endParaRPr>
          </a:p>
          <a:p>
            <a:pPr lvl="0" algn="just">
              <a:buClr>
                <a:srgbClr val="FFFFFF"/>
              </a:buClr>
              <a:buSzPts val="1800"/>
            </a:pPr>
            <a:r>
              <a:rPr lang="ru-RU" sz="1200" dirty="0">
                <a:solidFill>
                  <a:srgbClr val="3F4252"/>
                </a:solidFill>
                <a:latin typeface="Nunito"/>
                <a:sym typeface="Nunito"/>
              </a:rPr>
              <a:t> - аутентификация </a:t>
            </a:r>
          </a:p>
          <a:p>
            <a:pPr lvl="0" algn="just">
              <a:buClr>
                <a:srgbClr val="FFFFFF"/>
              </a:buClr>
              <a:buSzPts val="1800"/>
            </a:pPr>
            <a:r>
              <a:rPr lang="ru-RU" sz="1200" dirty="0">
                <a:solidFill>
                  <a:srgbClr val="3F4252"/>
                </a:solidFill>
                <a:latin typeface="Nunito"/>
                <a:sym typeface="Nunito"/>
              </a:rPr>
              <a:t> - авторизация по ролям </a:t>
            </a:r>
          </a:p>
          <a:p>
            <a:pPr lvl="0" algn="just">
              <a:buClr>
                <a:srgbClr val="FFFFFF"/>
              </a:buClr>
              <a:buSzPts val="1800"/>
            </a:pPr>
            <a:r>
              <a:rPr lang="ru-RU" sz="1200" dirty="0">
                <a:solidFill>
                  <a:srgbClr val="3F4252"/>
                </a:solidFill>
                <a:latin typeface="Nunito"/>
                <a:sym typeface="Nunito"/>
              </a:rPr>
              <a:t> - шифрование паролей </a:t>
            </a:r>
          </a:p>
          <a:p>
            <a:pPr lvl="0" algn="just">
              <a:buClr>
                <a:srgbClr val="FFFFFF"/>
              </a:buClr>
              <a:buSzPts val="1800"/>
            </a:pPr>
            <a:r>
              <a:rPr lang="ru-RU" sz="1200" dirty="0">
                <a:solidFill>
                  <a:srgbClr val="3F4252"/>
                </a:solidFill>
                <a:latin typeface="Nunito"/>
                <a:sym typeface="Nunito"/>
              </a:rPr>
              <a:t>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5182A8-FB00-4D6E-A296-11DF97C5269B}"/>
              </a:ext>
            </a:extLst>
          </p:cNvPr>
          <p:cNvSpPr/>
          <p:nvPr/>
        </p:nvSpPr>
        <p:spPr>
          <a:xfrm>
            <a:off x="326673" y="3950781"/>
            <a:ext cx="2837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rgbClr val="FFFFFF"/>
              </a:buClr>
              <a:buSzPts val="1800"/>
            </a:pPr>
            <a:r>
              <a:rPr lang="ru-RU" sz="1200" dirty="0">
                <a:solidFill>
                  <a:srgbClr val="3F4252"/>
                </a:solidFill>
                <a:latin typeface="Nunito"/>
                <a:sym typeface="Nunito"/>
              </a:rPr>
              <a:t>- личный кабинет администратора </a:t>
            </a:r>
          </a:p>
          <a:p>
            <a:pPr lvl="0" algn="just">
              <a:buClr>
                <a:srgbClr val="FFFFFF"/>
              </a:buClr>
              <a:buSzPts val="1800"/>
            </a:pPr>
            <a:r>
              <a:rPr lang="ru-RU" sz="1200" dirty="0">
                <a:solidFill>
                  <a:srgbClr val="3F4252"/>
                </a:solidFill>
                <a:latin typeface="Nunito"/>
                <a:sym typeface="Nunito"/>
              </a:rPr>
              <a:t>- личный кабинет пользователя </a:t>
            </a:r>
          </a:p>
          <a:p>
            <a:pPr lvl="0" algn="just">
              <a:buClr>
                <a:srgbClr val="FFFFFF"/>
              </a:buClr>
              <a:buSzPts val="1800"/>
            </a:pPr>
            <a:r>
              <a:rPr lang="ru-RU" sz="1200" dirty="0">
                <a:solidFill>
                  <a:srgbClr val="3F4252"/>
                </a:solidFill>
                <a:latin typeface="Nunito"/>
                <a:sym typeface="Nunito"/>
              </a:rPr>
              <a:t>- главная страница сайта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C65B76C-FB00-4564-9D8C-14AA601F06ED}"/>
              </a:ext>
            </a:extLst>
          </p:cNvPr>
          <p:cNvSpPr/>
          <p:nvPr/>
        </p:nvSpPr>
        <p:spPr>
          <a:xfrm>
            <a:off x="303486" y="2804350"/>
            <a:ext cx="2050561" cy="3200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90000"/>
              </a:lnSpc>
              <a:buClr>
                <a:srgbClr val="FFFFFF"/>
              </a:buClr>
              <a:buSzPts val="1800"/>
            </a:pPr>
            <a:r>
              <a:rPr lang="ru-RU" sz="1600" dirty="0">
                <a:solidFill>
                  <a:srgbClr val="3F4252"/>
                </a:solidFill>
                <a:latin typeface="Nunito"/>
                <a:sym typeface="Nunito"/>
              </a:rPr>
              <a:t>- это прежде всего</a:t>
            </a:r>
            <a:r>
              <a:rPr lang="ru-RU" dirty="0">
                <a:solidFill>
                  <a:srgbClr val="3F4252"/>
                </a:solidFill>
                <a:latin typeface="Nunito"/>
                <a:sym typeface="Nunito"/>
              </a:rPr>
              <a:t>:</a:t>
            </a:r>
          </a:p>
        </p:txBody>
      </p:sp>
      <p:sp>
        <p:nvSpPr>
          <p:cNvPr id="31" name="Google Shape;397;p41">
            <a:extLst>
              <a:ext uri="{FF2B5EF4-FFF2-40B4-BE49-F238E27FC236}">
                <a16:creationId xmlns:a16="http://schemas.microsoft.com/office/drawing/2014/main" id="{46692932-D429-4FB0-8E53-92CA346C267A}"/>
              </a:ext>
            </a:extLst>
          </p:cNvPr>
          <p:cNvSpPr txBox="1">
            <a:spLocks/>
          </p:cNvSpPr>
          <p:nvPr/>
        </p:nvSpPr>
        <p:spPr>
          <a:xfrm>
            <a:off x="3293734" y="1802973"/>
            <a:ext cx="225531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1600" dirty="0"/>
              <a:t>Личный кабинет</a:t>
            </a:r>
            <a:endParaRPr lang="en-US" sz="1600" dirty="0"/>
          </a:p>
        </p:txBody>
      </p:sp>
      <p:sp>
        <p:nvSpPr>
          <p:cNvPr id="32" name="Google Shape;388;p41">
            <a:extLst>
              <a:ext uri="{FF2B5EF4-FFF2-40B4-BE49-F238E27FC236}">
                <a16:creationId xmlns:a16="http://schemas.microsoft.com/office/drawing/2014/main" id="{7E161342-7B83-4588-A59E-EF58FE0B8A75}"/>
              </a:ext>
            </a:extLst>
          </p:cNvPr>
          <p:cNvSpPr txBox="1">
            <a:spLocks/>
          </p:cNvSpPr>
          <p:nvPr/>
        </p:nvSpPr>
        <p:spPr>
          <a:xfrm>
            <a:off x="3271004" y="2149044"/>
            <a:ext cx="259555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ru-RU" sz="1200" dirty="0"/>
              <a:t>выход из личного кабинета</a:t>
            </a:r>
          </a:p>
        </p:txBody>
      </p:sp>
      <p:sp>
        <p:nvSpPr>
          <p:cNvPr id="33" name="Google Shape;392;p41">
            <a:extLst>
              <a:ext uri="{FF2B5EF4-FFF2-40B4-BE49-F238E27FC236}">
                <a16:creationId xmlns:a16="http://schemas.microsoft.com/office/drawing/2014/main" id="{9738E314-BA0D-4780-AD67-63D91AEF93D7}"/>
              </a:ext>
            </a:extLst>
          </p:cNvPr>
          <p:cNvSpPr txBox="1">
            <a:spLocks/>
          </p:cNvSpPr>
          <p:nvPr/>
        </p:nvSpPr>
        <p:spPr>
          <a:xfrm>
            <a:off x="3283092" y="2468176"/>
            <a:ext cx="181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1600" dirty="0"/>
              <a:t>Заказы</a:t>
            </a:r>
          </a:p>
        </p:txBody>
      </p:sp>
      <p:sp>
        <p:nvSpPr>
          <p:cNvPr id="34" name="Google Shape;388;p41">
            <a:extLst>
              <a:ext uri="{FF2B5EF4-FFF2-40B4-BE49-F238E27FC236}">
                <a16:creationId xmlns:a16="http://schemas.microsoft.com/office/drawing/2014/main" id="{658FBDC3-0A5A-4707-8D3E-6BA52FD48AF0}"/>
              </a:ext>
            </a:extLst>
          </p:cNvPr>
          <p:cNvSpPr txBox="1">
            <a:spLocks/>
          </p:cNvSpPr>
          <p:nvPr/>
        </p:nvSpPr>
        <p:spPr>
          <a:xfrm>
            <a:off x="3271003" y="2804350"/>
            <a:ext cx="259555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ru-RU" sz="1200" dirty="0"/>
              <a:t>просмотр заказов, изменение статуса заказа, поиск по 4 последним буквам/цифрам заказа</a:t>
            </a:r>
          </a:p>
        </p:txBody>
      </p:sp>
      <p:sp>
        <p:nvSpPr>
          <p:cNvPr id="35" name="Google Shape;392;p41">
            <a:extLst>
              <a:ext uri="{FF2B5EF4-FFF2-40B4-BE49-F238E27FC236}">
                <a16:creationId xmlns:a16="http://schemas.microsoft.com/office/drawing/2014/main" id="{B89E529B-7145-432F-A7B6-9C3119EBB360}"/>
              </a:ext>
            </a:extLst>
          </p:cNvPr>
          <p:cNvSpPr txBox="1">
            <a:spLocks/>
          </p:cNvSpPr>
          <p:nvPr/>
        </p:nvSpPr>
        <p:spPr>
          <a:xfrm>
            <a:off x="3250981" y="3714189"/>
            <a:ext cx="181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1600" dirty="0"/>
              <a:t>Пользователи</a:t>
            </a:r>
          </a:p>
        </p:txBody>
      </p:sp>
      <p:sp>
        <p:nvSpPr>
          <p:cNvPr id="36" name="Google Shape;388;p41">
            <a:extLst>
              <a:ext uri="{FF2B5EF4-FFF2-40B4-BE49-F238E27FC236}">
                <a16:creationId xmlns:a16="http://schemas.microsoft.com/office/drawing/2014/main" id="{7D3734C7-8497-4BFE-91D0-DA0382B097D5}"/>
              </a:ext>
            </a:extLst>
          </p:cNvPr>
          <p:cNvSpPr txBox="1">
            <a:spLocks/>
          </p:cNvSpPr>
          <p:nvPr/>
        </p:nvSpPr>
        <p:spPr>
          <a:xfrm>
            <a:off x="3250981" y="4031547"/>
            <a:ext cx="259555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ru-RU" sz="1200" dirty="0"/>
              <a:t>просмотр информации о пользователях, возможность смены роли у пользователя </a:t>
            </a:r>
          </a:p>
        </p:txBody>
      </p:sp>
      <p:sp>
        <p:nvSpPr>
          <p:cNvPr id="39" name="Google Shape;394;p41">
            <a:extLst>
              <a:ext uri="{FF2B5EF4-FFF2-40B4-BE49-F238E27FC236}">
                <a16:creationId xmlns:a16="http://schemas.microsoft.com/office/drawing/2014/main" id="{65E7A286-D263-4E52-A829-C6786FC965B2}"/>
              </a:ext>
            </a:extLst>
          </p:cNvPr>
          <p:cNvSpPr txBox="1">
            <a:spLocks/>
          </p:cNvSpPr>
          <p:nvPr/>
        </p:nvSpPr>
        <p:spPr>
          <a:xfrm>
            <a:off x="6036252" y="293994"/>
            <a:ext cx="248363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1200" b="1" dirty="0"/>
              <a:t>Функции пользователя</a:t>
            </a:r>
          </a:p>
        </p:txBody>
      </p:sp>
      <p:sp>
        <p:nvSpPr>
          <p:cNvPr id="56" name="Google Shape;392;p41">
            <a:extLst>
              <a:ext uri="{FF2B5EF4-FFF2-40B4-BE49-F238E27FC236}">
                <a16:creationId xmlns:a16="http://schemas.microsoft.com/office/drawing/2014/main" id="{3A3EDDB7-4ECF-4FF3-97F7-EB210774EBC6}"/>
              </a:ext>
            </a:extLst>
          </p:cNvPr>
          <p:cNvSpPr txBox="1">
            <a:spLocks/>
          </p:cNvSpPr>
          <p:nvPr/>
        </p:nvSpPr>
        <p:spPr>
          <a:xfrm>
            <a:off x="6036252" y="753533"/>
            <a:ext cx="181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1600" dirty="0"/>
              <a:t>Товары</a:t>
            </a:r>
          </a:p>
        </p:txBody>
      </p:sp>
      <p:sp>
        <p:nvSpPr>
          <p:cNvPr id="57" name="Google Shape;388;p41">
            <a:extLst>
              <a:ext uri="{FF2B5EF4-FFF2-40B4-BE49-F238E27FC236}">
                <a16:creationId xmlns:a16="http://schemas.microsoft.com/office/drawing/2014/main" id="{4C816E62-B3A1-4BE9-AAF4-FD8C25212E74}"/>
              </a:ext>
            </a:extLst>
          </p:cNvPr>
          <p:cNvSpPr txBox="1">
            <a:spLocks/>
          </p:cNvSpPr>
          <p:nvPr/>
        </p:nvSpPr>
        <p:spPr>
          <a:xfrm>
            <a:off x="6021068" y="1063168"/>
            <a:ext cx="259555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ru-RU" sz="1200" dirty="0"/>
              <a:t>поиск, сортировка, фильтрация, просмотр карточек с товаром, подробная информация о товаре</a:t>
            </a:r>
          </a:p>
        </p:txBody>
      </p:sp>
      <p:sp>
        <p:nvSpPr>
          <p:cNvPr id="58" name="Google Shape;397;p41">
            <a:extLst>
              <a:ext uri="{FF2B5EF4-FFF2-40B4-BE49-F238E27FC236}">
                <a16:creationId xmlns:a16="http://schemas.microsoft.com/office/drawing/2014/main" id="{6382318B-8525-4FE2-8B2B-CAA29B86BE21}"/>
              </a:ext>
            </a:extLst>
          </p:cNvPr>
          <p:cNvSpPr txBox="1">
            <a:spLocks/>
          </p:cNvSpPr>
          <p:nvPr/>
        </p:nvSpPr>
        <p:spPr>
          <a:xfrm>
            <a:off x="6037740" y="1793315"/>
            <a:ext cx="225531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1600" dirty="0"/>
              <a:t>Личный кабинет</a:t>
            </a:r>
            <a:endParaRPr lang="en-US" sz="1600" dirty="0"/>
          </a:p>
        </p:txBody>
      </p:sp>
      <p:sp>
        <p:nvSpPr>
          <p:cNvPr id="60" name="Google Shape;388;p41">
            <a:extLst>
              <a:ext uri="{FF2B5EF4-FFF2-40B4-BE49-F238E27FC236}">
                <a16:creationId xmlns:a16="http://schemas.microsoft.com/office/drawing/2014/main" id="{A7F097B4-6B23-43FA-8C3C-FE534B8060FA}"/>
              </a:ext>
            </a:extLst>
          </p:cNvPr>
          <p:cNvSpPr txBox="1">
            <a:spLocks/>
          </p:cNvSpPr>
          <p:nvPr/>
        </p:nvSpPr>
        <p:spPr>
          <a:xfrm>
            <a:off x="6037732" y="2128326"/>
            <a:ext cx="259555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ru-RU" sz="1200" dirty="0"/>
              <a:t>выход из личного кабинета</a:t>
            </a:r>
          </a:p>
        </p:txBody>
      </p:sp>
      <p:sp>
        <p:nvSpPr>
          <p:cNvPr id="61" name="Google Shape;392;p41">
            <a:extLst>
              <a:ext uri="{FF2B5EF4-FFF2-40B4-BE49-F238E27FC236}">
                <a16:creationId xmlns:a16="http://schemas.microsoft.com/office/drawing/2014/main" id="{B1122CD6-19DA-4CC6-85F9-F8D0631BC882}"/>
              </a:ext>
            </a:extLst>
          </p:cNvPr>
          <p:cNvSpPr txBox="1">
            <a:spLocks/>
          </p:cNvSpPr>
          <p:nvPr/>
        </p:nvSpPr>
        <p:spPr>
          <a:xfrm>
            <a:off x="6021068" y="2420437"/>
            <a:ext cx="181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1600" dirty="0"/>
              <a:t>Корзина</a:t>
            </a:r>
          </a:p>
        </p:txBody>
      </p:sp>
      <p:sp>
        <p:nvSpPr>
          <p:cNvPr id="62" name="Google Shape;388;p41">
            <a:extLst>
              <a:ext uri="{FF2B5EF4-FFF2-40B4-BE49-F238E27FC236}">
                <a16:creationId xmlns:a16="http://schemas.microsoft.com/office/drawing/2014/main" id="{7D9263EE-2026-4344-AA46-5FF3E8CBDD4D}"/>
              </a:ext>
            </a:extLst>
          </p:cNvPr>
          <p:cNvSpPr txBox="1">
            <a:spLocks/>
          </p:cNvSpPr>
          <p:nvPr/>
        </p:nvSpPr>
        <p:spPr>
          <a:xfrm>
            <a:off x="6036252" y="2785147"/>
            <a:ext cx="259555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ru-RU" sz="1200" dirty="0"/>
              <a:t>добавление товаров в корзину, переход на страницу с корзиной, просмотр товаров, удаление товаров</a:t>
            </a:r>
          </a:p>
        </p:txBody>
      </p:sp>
      <p:sp>
        <p:nvSpPr>
          <p:cNvPr id="63" name="Google Shape;392;p41">
            <a:extLst>
              <a:ext uri="{FF2B5EF4-FFF2-40B4-BE49-F238E27FC236}">
                <a16:creationId xmlns:a16="http://schemas.microsoft.com/office/drawing/2014/main" id="{F5D2B3C5-2919-4D8A-93FD-75FB24224324}"/>
              </a:ext>
            </a:extLst>
          </p:cNvPr>
          <p:cNvSpPr txBox="1">
            <a:spLocks/>
          </p:cNvSpPr>
          <p:nvPr/>
        </p:nvSpPr>
        <p:spPr>
          <a:xfrm>
            <a:off x="6036252" y="3673960"/>
            <a:ext cx="1812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ru-RU" sz="1600" dirty="0"/>
              <a:t>Заказы</a:t>
            </a:r>
          </a:p>
        </p:txBody>
      </p:sp>
      <p:sp>
        <p:nvSpPr>
          <p:cNvPr id="64" name="Google Shape;388;p41">
            <a:extLst>
              <a:ext uri="{FF2B5EF4-FFF2-40B4-BE49-F238E27FC236}">
                <a16:creationId xmlns:a16="http://schemas.microsoft.com/office/drawing/2014/main" id="{6012EB0C-4F6A-4F5E-8727-A51DBCC88837}"/>
              </a:ext>
            </a:extLst>
          </p:cNvPr>
          <p:cNvSpPr txBox="1">
            <a:spLocks/>
          </p:cNvSpPr>
          <p:nvPr/>
        </p:nvSpPr>
        <p:spPr>
          <a:xfrm>
            <a:off x="6021067" y="3978104"/>
            <a:ext cx="259555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ru-RU" sz="1200" dirty="0"/>
              <a:t>оформление заказа, очищение корзины после оформления, переход на страницу заказов</a:t>
            </a:r>
          </a:p>
        </p:txBody>
      </p:sp>
      <p:cxnSp>
        <p:nvCxnSpPr>
          <p:cNvPr id="65" name="Google Shape;401;p41">
            <a:extLst>
              <a:ext uri="{FF2B5EF4-FFF2-40B4-BE49-F238E27FC236}">
                <a16:creationId xmlns:a16="http://schemas.microsoft.com/office/drawing/2014/main" id="{E13EF015-07DC-46DB-831B-9A17E5537EF4}"/>
              </a:ext>
            </a:extLst>
          </p:cNvPr>
          <p:cNvCxnSpPr>
            <a:cxnSpLocks/>
          </p:cNvCxnSpPr>
          <p:nvPr/>
        </p:nvCxnSpPr>
        <p:spPr>
          <a:xfrm>
            <a:off x="4056295" y="641721"/>
            <a:ext cx="46861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401;p41">
            <a:extLst>
              <a:ext uri="{FF2B5EF4-FFF2-40B4-BE49-F238E27FC236}">
                <a16:creationId xmlns:a16="http://schemas.microsoft.com/office/drawing/2014/main" id="{5EFD1460-51B0-426C-A050-29853E27E54D}"/>
              </a:ext>
            </a:extLst>
          </p:cNvPr>
          <p:cNvCxnSpPr>
            <a:cxnSpLocks/>
          </p:cNvCxnSpPr>
          <p:nvPr/>
        </p:nvCxnSpPr>
        <p:spPr>
          <a:xfrm>
            <a:off x="6809455" y="641721"/>
            <a:ext cx="46861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04073" y="1314046"/>
            <a:ext cx="306652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ER-</a:t>
            </a:r>
            <a:r>
              <a:rPr lang="ru-RU" sz="3200" dirty="0"/>
              <a:t>модель приложения</a:t>
            </a:r>
            <a:r>
              <a:rPr lang="es" sz="3200" dirty="0"/>
              <a:t> </a:t>
            </a:r>
            <a:endParaRPr sz="3200" dirty="0"/>
          </a:p>
        </p:txBody>
      </p:sp>
      <p:cxnSp>
        <p:nvCxnSpPr>
          <p:cNvPr id="197" name="Google Shape;197;p32"/>
          <p:cNvCxnSpPr>
            <a:cxnSpLocks/>
          </p:cNvCxnSpPr>
          <p:nvPr/>
        </p:nvCxnSpPr>
        <p:spPr>
          <a:xfrm>
            <a:off x="464588" y="2628885"/>
            <a:ext cx="137274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1438E0-4732-4F4B-A127-C4B523474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206" y="311056"/>
            <a:ext cx="4927988" cy="4521388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 idx="8"/>
          </p:nvPr>
        </p:nvSpPr>
        <p:spPr>
          <a:xfrm>
            <a:off x="690991" y="450124"/>
            <a:ext cx="28447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Использованные</a:t>
            </a:r>
            <a:br>
              <a:rPr lang="ru-RU" sz="2000" dirty="0"/>
            </a:br>
            <a:r>
              <a:rPr lang="ru-RU" sz="2000" dirty="0"/>
              <a:t>инструменты и языки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5625118" y="696082"/>
            <a:ext cx="2508231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SQL, PostgreSQL</a:t>
            </a:r>
            <a:endParaRPr sz="1800" dirty="0"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9"/>
          </p:nvPr>
        </p:nvSpPr>
        <p:spPr>
          <a:xfrm>
            <a:off x="4099525" y="373950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13"/>
          </p:nvPr>
        </p:nvSpPr>
        <p:spPr>
          <a:xfrm>
            <a:off x="4099525" y="2967803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 idx="14"/>
          </p:nvPr>
        </p:nvSpPr>
        <p:spPr>
          <a:xfrm>
            <a:off x="4099525" y="1465875"/>
            <a:ext cx="13260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t="22952"/>
          <a:stretch/>
        </p:blipFill>
        <p:spPr>
          <a:xfrm>
            <a:off x="747100" y="1560859"/>
            <a:ext cx="2632501" cy="3043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1"/>
          <p:cNvCxnSpPr/>
          <p:nvPr/>
        </p:nvCxnSpPr>
        <p:spPr>
          <a:xfrm>
            <a:off x="802850" y="1328675"/>
            <a:ext cx="168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4393850" y="1328675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4393850" y="2416275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4393850" y="3873032"/>
            <a:ext cx="73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72;p31">
            <a:extLst>
              <a:ext uri="{FF2B5EF4-FFF2-40B4-BE49-F238E27FC236}">
                <a16:creationId xmlns:a16="http://schemas.microsoft.com/office/drawing/2014/main" id="{80B29D3E-1712-4A9B-8BFF-56835279C6D0}"/>
              </a:ext>
            </a:extLst>
          </p:cNvPr>
          <p:cNvSpPr txBox="1">
            <a:spLocks/>
          </p:cNvSpPr>
          <p:nvPr/>
        </p:nvSpPr>
        <p:spPr>
          <a:xfrm>
            <a:off x="5625118" y="1627548"/>
            <a:ext cx="250823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1800" dirty="0"/>
              <a:t>HTML, CSS, SCSS, JavaScript</a:t>
            </a:r>
          </a:p>
        </p:txBody>
      </p:sp>
      <p:sp>
        <p:nvSpPr>
          <p:cNvPr id="38" name="Google Shape;172;p31">
            <a:extLst>
              <a:ext uri="{FF2B5EF4-FFF2-40B4-BE49-F238E27FC236}">
                <a16:creationId xmlns:a16="http://schemas.microsoft.com/office/drawing/2014/main" id="{0F508469-6DEA-4DB3-A313-950ADFB38692}"/>
              </a:ext>
            </a:extLst>
          </p:cNvPr>
          <p:cNvSpPr txBox="1">
            <a:spLocks/>
          </p:cNvSpPr>
          <p:nvPr/>
        </p:nvSpPr>
        <p:spPr>
          <a:xfrm>
            <a:off x="5625118" y="2664619"/>
            <a:ext cx="27717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r>
              <a:rPr lang="en-US" sz="1800" dirty="0"/>
              <a:t>Java, Spring Framework, Spring Core, Spring WEB (CRUD, DAO, MVC), Spring JPA, Hibernate Validation, Spring Boot, Spring Security</a:t>
            </a:r>
          </a:p>
        </p:txBody>
      </p:sp>
      <p:sp>
        <p:nvSpPr>
          <p:cNvPr id="39" name="Google Shape;172;p31">
            <a:extLst>
              <a:ext uri="{FF2B5EF4-FFF2-40B4-BE49-F238E27FC236}">
                <a16:creationId xmlns:a16="http://schemas.microsoft.com/office/drawing/2014/main" id="{DA07DE70-6DB3-473F-9C34-FDB8A1BC30B4}"/>
              </a:ext>
            </a:extLst>
          </p:cNvPr>
          <p:cNvSpPr txBox="1">
            <a:spLocks/>
          </p:cNvSpPr>
          <p:nvPr/>
        </p:nvSpPr>
        <p:spPr>
          <a:xfrm>
            <a:off x="5517962" y="4340148"/>
            <a:ext cx="250823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None/>
              <a:defRPr sz="2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lang="en-US" sz="18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2626951" y="224992"/>
            <a:ext cx="377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Результат</a:t>
            </a:r>
            <a:endParaRPr sz="2000" dirty="0"/>
          </a:p>
        </p:txBody>
      </p:sp>
      <p:cxnSp>
        <p:nvCxnSpPr>
          <p:cNvPr id="213" name="Google Shape;213;p34"/>
          <p:cNvCxnSpPr>
            <a:cxnSpLocks/>
          </p:cNvCxnSpPr>
          <p:nvPr/>
        </p:nvCxnSpPr>
        <p:spPr>
          <a:xfrm>
            <a:off x="3370576" y="726254"/>
            <a:ext cx="216583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7622DE-5D22-47DB-9820-81558FC1F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08" y="921481"/>
            <a:ext cx="7755783" cy="38286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5A2E80-9A90-4562-814A-9789C288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8" y="271792"/>
            <a:ext cx="8408041" cy="45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1250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573E82-9DE3-4F94-935F-AB3D431AA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37833"/>
            <a:ext cx="8258174" cy="45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11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DBC987-6845-4D39-81F6-5332F3FA7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80" y="408970"/>
            <a:ext cx="7840514" cy="44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7484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337</Words>
  <Application>Microsoft Office PowerPoint</Application>
  <PresentationFormat>Экран (16:9)</PresentationFormat>
  <Paragraphs>49</Paragraphs>
  <Slides>11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Darker Grotesque SemiBold</vt:lpstr>
      <vt:lpstr>Arial</vt:lpstr>
      <vt:lpstr>Livvic</vt:lpstr>
      <vt:lpstr>Questrial</vt:lpstr>
      <vt:lpstr>Nunito</vt:lpstr>
      <vt:lpstr>Minimalist Slides for meeting by Slidesgo</vt:lpstr>
      <vt:lpstr>Итоговый проект на тему  «Разработка web-приложения на языке Java – создание маркетплейса Home Decor»   Программа профессиональной переподготовки: Fullstack-разработка на языке Java </vt:lpstr>
      <vt:lpstr>Предметная область</vt:lpstr>
      <vt:lpstr>В чем заключен функционал приложения?</vt:lpstr>
      <vt:lpstr>ER-модель приложения </vt:lpstr>
      <vt:lpstr>Использованные инструменты и языки </vt:lpstr>
      <vt:lpstr>Результат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 на тему  «Разработка web-приложения на языке Java – создание маркетплейса Home Decor»   Программа профессиональной переподготовки: Fullstack-разработка на языке Java </dc:title>
  <cp:lastModifiedBy>Юлия Алексеева</cp:lastModifiedBy>
  <cp:revision>9</cp:revision>
  <dcterms:modified xsi:type="dcterms:W3CDTF">2022-12-16T18:01:42Z</dcterms:modified>
</cp:coreProperties>
</file>